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10614-FD54-44BB-B8F3-EDD507736AAE}" type="datetimeFigureOut">
              <a:rPr lang="en-US" smtClean="0"/>
              <a:t>7/27/2010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F4060-E110-4627-B652-A8B741E16E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F4060-E110-4627-B652-A8B741E16EE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F4060-E110-4627-B652-A8B741E16EE2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F4060-E110-4627-B652-A8B741E16EE2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F4060-E110-4627-B652-A8B741E16EE2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F4060-E110-4627-B652-A8B741E16EE2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F4060-E110-4627-B652-A8B741E16EE2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F4060-E110-4627-B652-A8B741E16EE2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331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33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318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19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0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3321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3322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3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4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5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6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7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3328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29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30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31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32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D6F21A7-AC02-4173-A592-CC65D3CD30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FA387-3014-44AC-9D56-5672AEEB9B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52C6A-E1B5-41D4-9D41-E9D9FE41C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D0B8F5C-029E-4401-BCD1-C301153ADD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5D0952D-26B9-40A7-902E-9DBA81FF54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C81D9-15FE-488D-AFD5-023CB87570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008FC-8D0C-49EE-ADC2-713889E268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B3137-C1A3-47FE-B90A-9F926537D5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C44BC8-3A74-425E-911B-10041E1270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8FE11-56DF-4FB4-9FFE-5336713861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A8D465-34FE-4C8B-AA64-0E19B78DEE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898D1-8944-46C8-A86E-142CF068BA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C4F708-4A66-4E49-8C11-8B3802C27B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2291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29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2294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5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6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7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8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299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0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1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2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30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04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05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307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1B1E421-D8AE-41FE-800F-AD7B07BFF16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Spontaneous Order and the Market Process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6781800" cy="1752600"/>
          </a:xfrm>
        </p:spPr>
        <p:txBody>
          <a:bodyPr/>
          <a:lstStyle/>
          <a:p>
            <a:r>
              <a:rPr lang="en-US" smtClean="0"/>
              <a:t>Steven </a:t>
            </a:r>
            <a:r>
              <a:rPr lang="en-US"/>
              <a:t>Horwitz</a:t>
            </a:r>
          </a:p>
          <a:p>
            <a:r>
              <a:rPr lang="en-US" smtClean="0"/>
              <a:t>IHS: Morality, Capitalism &amp; Freedom</a:t>
            </a:r>
            <a:endParaRPr lang="en-US"/>
          </a:p>
          <a:p>
            <a:r>
              <a:rPr lang="en-US" smtClean="0"/>
              <a:t>Summer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Not all order is the product of design</a:t>
            </a:r>
          </a:p>
          <a:p>
            <a:r>
              <a:rPr lang="en-US"/>
              <a:t>A. Smith &amp; the Scottish Enlightenment</a:t>
            </a:r>
          </a:p>
          <a:p>
            <a:r>
              <a:rPr lang="en-US"/>
              <a:t>Carl Menger and institutional evolution</a:t>
            </a:r>
          </a:p>
          <a:p>
            <a:r>
              <a:rPr lang="en-US"/>
              <a:t>F. A. Hayek and the role of knowledge</a:t>
            </a:r>
          </a:p>
          <a:p>
            <a:r>
              <a:rPr lang="en-US"/>
              <a:t>The market as a spontaneous order</a:t>
            </a:r>
          </a:p>
          <a:p>
            <a:r>
              <a:rPr lang="en-US"/>
              <a:t>Where does design begin and end?</a:t>
            </a:r>
          </a:p>
          <a:p>
            <a:r>
              <a:rPr lang="en-US"/>
              <a:t>Conflicting spontaneous orders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products of human action but not human design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1981200"/>
            <a:ext cx="4648200" cy="4114800"/>
          </a:xfrm>
        </p:spPr>
        <p:txBody>
          <a:bodyPr/>
          <a:lstStyle/>
          <a:p>
            <a:r>
              <a:rPr lang="en-US" sz="2800"/>
              <a:t>The “invisible hand”</a:t>
            </a:r>
          </a:p>
          <a:p>
            <a:r>
              <a:rPr lang="en-US" sz="2800"/>
              <a:t>Scots – Smith, Hume, Ferguson</a:t>
            </a:r>
          </a:p>
          <a:p>
            <a:r>
              <a:rPr lang="en-US" sz="2800"/>
              <a:t>Beneficial unintended </a:t>
            </a:r>
            <a:r>
              <a:rPr lang="en-US" sz="2800" smtClean="0"/>
              <a:t>consequences</a:t>
            </a:r>
            <a:endParaRPr lang="en-US" sz="2800"/>
          </a:p>
          <a:p>
            <a:r>
              <a:rPr lang="en-US" sz="2800"/>
              <a:t>Cooperation in anonymity</a:t>
            </a:r>
          </a:p>
          <a:p>
            <a:r>
              <a:rPr lang="en-US" sz="2800"/>
              <a:t>This is the beginning of social science</a:t>
            </a:r>
          </a:p>
        </p:txBody>
      </p:sp>
      <p:pic>
        <p:nvPicPr>
          <p:cNvPr id="17415" name="Picture 7" descr="Smith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0" y="2481263"/>
            <a:ext cx="2644775" cy="30051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Carl Menger and the evolution of institutions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066800" y="1981200"/>
            <a:ext cx="5105400" cy="4495800"/>
          </a:xfrm>
        </p:spPr>
        <p:txBody>
          <a:bodyPr/>
          <a:lstStyle/>
          <a:p>
            <a:r>
              <a:rPr lang="en-US" sz="2800"/>
              <a:t>Subjectivism, marginalism, and methodological individualism</a:t>
            </a:r>
          </a:p>
          <a:p>
            <a:r>
              <a:rPr lang="en-US" sz="2800"/>
              <a:t>The “Mengerian question”</a:t>
            </a:r>
          </a:p>
          <a:p>
            <a:r>
              <a:rPr lang="en-US" sz="2800"/>
              <a:t>Organic vs. pragmatic </a:t>
            </a:r>
          </a:p>
          <a:p>
            <a:r>
              <a:rPr lang="en-US" sz="2800"/>
              <a:t>Compositive method</a:t>
            </a:r>
          </a:p>
          <a:p>
            <a:r>
              <a:rPr lang="en-US" sz="2800"/>
              <a:t>The evolution of money</a:t>
            </a:r>
          </a:p>
          <a:p>
            <a:r>
              <a:rPr lang="en-US" sz="2800"/>
              <a:t>From the division of labor to the division of knowledge</a:t>
            </a:r>
          </a:p>
        </p:txBody>
      </p:sp>
      <p:pic>
        <p:nvPicPr>
          <p:cNvPr id="15367" name="Picture 7" descr="menger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00850" y="2590800"/>
            <a:ext cx="2114550" cy="3200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Knowledge and spontaneous order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2209800"/>
            <a:ext cx="5105400" cy="4114800"/>
          </a:xfrm>
        </p:spPr>
        <p:txBody>
          <a:bodyPr/>
          <a:lstStyle/>
          <a:p>
            <a:r>
              <a:rPr lang="en-US" sz="2800"/>
              <a:t>Spontaneous orders as epistemological ecologies</a:t>
            </a:r>
          </a:p>
          <a:p>
            <a:r>
              <a:rPr lang="en-US" sz="2800"/>
              <a:t>“Made” vs. “Spontaneous”</a:t>
            </a:r>
          </a:p>
          <a:p>
            <a:pPr lvl="1"/>
            <a:r>
              <a:rPr lang="en-US" sz="2400"/>
              <a:t>Economy vs. catallaxy</a:t>
            </a:r>
          </a:p>
          <a:p>
            <a:r>
              <a:rPr lang="en-US" sz="2800"/>
              <a:t>Unified vs. diverse purposes</a:t>
            </a:r>
          </a:p>
          <a:p>
            <a:r>
              <a:rPr lang="en-US" sz="2800"/>
              <a:t>Command vs. abstract rules</a:t>
            </a:r>
          </a:p>
          <a:p>
            <a:r>
              <a:rPr lang="en-US" sz="2800"/>
              <a:t>Self-interest and altruism</a:t>
            </a:r>
          </a:p>
        </p:txBody>
      </p:sp>
      <p:pic>
        <p:nvPicPr>
          <p:cNvPr id="19463" name="Picture 7" descr="hayek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43000" y="2057400"/>
            <a:ext cx="2330450" cy="3581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Order in the market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3886200"/>
          </a:xfrm>
        </p:spPr>
        <p:txBody>
          <a:bodyPr/>
          <a:lstStyle/>
          <a:p>
            <a:r>
              <a:rPr lang="en-US" sz="2800"/>
              <a:t>The unplanned outcome of planned behavior</a:t>
            </a:r>
          </a:p>
          <a:p>
            <a:r>
              <a:rPr lang="en-US" sz="2800"/>
              <a:t>Prices as the central coordinator</a:t>
            </a:r>
          </a:p>
          <a:p>
            <a:r>
              <a:rPr lang="en-US" sz="2800"/>
              <a:t>Prices as knowledge surrogates</a:t>
            </a:r>
          </a:p>
          <a:p>
            <a:pPr lvl="1"/>
            <a:r>
              <a:rPr lang="en-US" sz="2400"/>
              <a:t>tacit vs. articulate knowledge</a:t>
            </a:r>
          </a:p>
          <a:p>
            <a:r>
              <a:rPr lang="en-US" sz="2800"/>
              <a:t>Spontaneous order, knowledge, complexity</a:t>
            </a:r>
          </a:p>
          <a:p>
            <a:pPr lvl="1"/>
            <a:r>
              <a:rPr lang="en-US" sz="2400"/>
              <a:t>why socialism fails</a:t>
            </a:r>
          </a:p>
          <a:p>
            <a:r>
              <a:rPr lang="en-US" sz="2800"/>
              <a:t>Competition as a discovery procedure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Some critical issues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line between designed and unplanned</a:t>
            </a:r>
          </a:p>
          <a:p>
            <a:pPr lvl="1"/>
            <a:r>
              <a:rPr lang="en-US"/>
              <a:t>Firms</a:t>
            </a:r>
          </a:p>
          <a:p>
            <a:pPr lvl="1"/>
            <a:r>
              <a:rPr lang="en-US"/>
              <a:t>Government</a:t>
            </a:r>
          </a:p>
          <a:p>
            <a:r>
              <a:rPr lang="en-US"/>
              <a:t>What happens when spontaneous orders with different values conflict?</a:t>
            </a:r>
          </a:p>
          <a:p>
            <a:pPr lvl="1"/>
            <a:r>
              <a:rPr lang="en-US"/>
              <a:t>Ecological systems, democracy, and science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bldLvl="2"/>
    </p:bld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194</TotalTime>
  <Words>244</Words>
  <Application>Microsoft Office PowerPoint</Application>
  <PresentationFormat>On-screen Show (4:3)</PresentationFormat>
  <Paragraphs>53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Shimmer</vt:lpstr>
      <vt:lpstr>Spontaneous Order and the Market Process</vt:lpstr>
      <vt:lpstr>Overview</vt:lpstr>
      <vt:lpstr>The products of human action but not human design</vt:lpstr>
      <vt:lpstr>Carl Menger and the evolution of institutions</vt:lpstr>
      <vt:lpstr>Knowledge and spontaneous order</vt:lpstr>
      <vt:lpstr>Order in the market</vt:lpstr>
      <vt:lpstr>Some critical issues</vt:lpstr>
    </vt:vector>
  </TitlesOfParts>
  <Company>St. Lawrence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Market as a Spontaneous Order</dc:title>
  <dc:creator>Steven Horwitz</dc:creator>
  <cp:lastModifiedBy>Steven Horwitz</cp:lastModifiedBy>
  <cp:revision>21</cp:revision>
  <dcterms:created xsi:type="dcterms:W3CDTF">2007-07-08T13:32:19Z</dcterms:created>
  <dcterms:modified xsi:type="dcterms:W3CDTF">2010-07-28T03:24:47Z</dcterms:modified>
</cp:coreProperties>
</file>